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7" r:id="rId2"/>
    <p:sldId id="522" r:id="rId3"/>
    <p:sldId id="269" r:id="rId4"/>
    <p:sldId id="538" r:id="rId5"/>
    <p:sldId id="539" r:id="rId6"/>
    <p:sldId id="450" r:id="rId7"/>
    <p:sldId id="448" r:id="rId8"/>
    <p:sldId id="540" r:id="rId9"/>
    <p:sldId id="393" r:id="rId10"/>
    <p:sldId id="395" r:id="rId11"/>
    <p:sldId id="394" r:id="rId12"/>
    <p:sldId id="396" r:id="rId13"/>
    <p:sldId id="536" r:id="rId14"/>
    <p:sldId id="398" r:id="rId15"/>
    <p:sldId id="416" r:id="rId16"/>
    <p:sldId id="548" r:id="rId17"/>
    <p:sldId id="278" r:id="rId18"/>
    <p:sldId id="420" r:id="rId19"/>
    <p:sldId id="421" r:id="rId20"/>
    <p:sldId id="422" r:id="rId21"/>
    <p:sldId id="424" r:id="rId22"/>
    <p:sldId id="291" r:id="rId23"/>
    <p:sldId id="533" r:id="rId24"/>
    <p:sldId id="520" r:id="rId25"/>
    <p:sldId id="426" r:id="rId26"/>
    <p:sldId id="427" r:id="rId27"/>
    <p:sldId id="556" r:id="rId28"/>
    <p:sldId id="557" r:id="rId29"/>
    <p:sldId id="555" r:id="rId30"/>
    <p:sldId id="526" r:id="rId31"/>
    <p:sldId id="527" r:id="rId32"/>
    <p:sldId id="528" r:id="rId33"/>
    <p:sldId id="529" r:id="rId34"/>
    <p:sldId id="514" r:id="rId35"/>
    <p:sldId id="541" r:id="rId36"/>
    <p:sldId id="542" r:id="rId37"/>
    <p:sldId id="510" r:id="rId38"/>
    <p:sldId id="530" r:id="rId39"/>
    <p:sldId id="531" r:id="rId40"/>
    <p:sldId id="532" r:id="rId41"/>
    <p:sldId id="553" r:id="rId42"/>
    <p:sldId id="492" r:id="rId43"/>
    <p:sldId id="457" r:id="rId44"/>
    <p:sldId id="550" r:id="rId45"/>
    <p:sldId id="543" r:id="rId46"/>
    <p:sldId id="545" r:id="rId47"/>
    <p:sldId id="546" r:id="rId48"/>
    <p:sldId id="544" r:id="rId49"/>
    <p:sldId id="547" r:id="rId50"/>
    <p:sldId id="552" r:id="rId51"/>
    <p:sldId id="488" r:id="rId52"/>
    <p:sldId id="305" r:id="rId53"/>
    <p:sldId id="535" r:id="rId54"/>
    <p:sldId id="549" r:id="rId55"/>
    <p:sldId id="474" r:id="rId56"/>
    <p:sldId id="475" r:id="rId57"/>
    <p:sldId id="476" r:id="rId58"/>
    <p:sldId id="487" r:id="rId59"/>
    <p:sldId id="407" r:id="rId60"/>
    <p:sldId id="411" r:id="rId61"/>
    <p:sldId id="412" r:id="rId62"/>
    <p:sldId id="414" r:id="rId63"/>
    <p:sldId id="523" r:id="rId64"/>
    <p:sldId id="52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1"/>
    <p:restoredTop sz="94733"/>
  </p:normalViewPr>
  <p:slideViewPr>
    <p:cSldViewPr snapToGrid="0" snapToObjects="1">
      <p:cViewPr varScale="1">
        <p:scale>
          <a:sx n="117" d="100"/>
          <a:sy n="117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A765A-EE14-DC49-BE91-4F069DF66742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8299-E11F-D749-9D3F-3FA54F046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5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1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2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1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138D-86C2-FF48-945A-0D47D10A3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C97A2-F308-9B4B-B4B0-CEF64AEAD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5176-D171-F142-BD8A-1F284CB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B8BA-972C-3E4C-B4AE-B1E1903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75E2-3FA0-1D42-90FE-FDEA7B7B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8BE-67A7-DC45-BE25-3499B87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91E5-190A-C949-88FA-83D03FAC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D09E-2F21-6C4B-B013-2C147D2B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32A1-FD6A-E54E-A325-DE5A5205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7B0F-43EC-D54B-901A-B501C1D8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388B2-72EE-6146-AF5E-C42317DC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D4AB-515F-B346-9D10-B23C4E9A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3DCA-C5B9-934B-B8F5-334AA59B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7750-F2E6-CA49-88CE-9BF299B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6F80-648B-234D-89F2-5AF93DD0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F2B-436A-AA44-9152-14B39557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8ED5-268A-1440-9A9B-643863B8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BDEF-680C-1A4D-AD5F-EE94E364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C19D-1E30-4D44-BA9A-5BB6AA28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8CE9-FA86-9E4B-B3E3-4693D3C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04FF-3A6F-7446-93FF-9BA3ED8C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B208-34E2-B74E-89CB-00CBF127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A631-EE4F-BD48-8AA6-A8A7CCF7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B0FFB-3C14-704F-9D63-EE0C5404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5997-0DDE-3147-BF80-B63E80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2BE-0EC8-E140-B5E3-D43B71ED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27C0-A993-DA48-B409-0C127B8B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6CB5F-1ECD-1F4B-915F-7FB9D573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B33D9-0513-1D47-BFCB-25FB8B6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D6E15-A944-3A4B-A099-0BACCACC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604DA-8034-C946-9A7B-259B7F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22-EC3B-E048-8C9F-A69F79A7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F999-F795-A941-B684-7EA9DC9C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FB7A8-8F08-154D-B428-0BADF151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136C-C584-8149-BC56-A27C2D9A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B9E-E032-CA42-99CF-684A615F1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57525-6B51-2C44-9126-2A0E437F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0B56B-77C0-5A45-89A7-4D29534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82058-D0D3-E846-8B9A-667257E4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9578-9A98-8347-83E0-F72B529E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2CF16-6531-0342-866B-9FC16FD9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58CD-D513-1449-B41A-71E5101C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CC61F-0D34-D843-8825-383236CF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9AB5B-6D66-8746-8FC6-F3D2569C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7A9A-749A-DD46-B60C-F3DFFBBB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5056D-6BCF-2940-AAB5-B63B32ED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873-FA9A-0D44-BC07-340BFD9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BCA-F2A8-E540-893B-8BAF417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B571-FCCC-6549-9796-354C8BB9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B2AE4-B7B5-754A-8403-1E29C55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903-746D-DF41-96BA-53FC6252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40234-587B-4545-83AD-91D74AB1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6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B0E-A092-1C41-9FD7-BD6BF4C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3398B-164F-FE46-91DD-3EFA4E16E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257DE-AD58-D542-A1F1-8EC60E878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F96C-7DA3-9D41-990B-4C2DBE8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10A3-D23A-074B-BD19-4B9FEFD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9D79-3555-C549-B83F-0905B3A0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8ABDF-0D2E-7248-9C1B-9503EBB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4101-CD99-2145-9440-FBAA6736A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EC42-CA18-1045-92E4-17A550EFE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CCDC-FA2E-764C-95F2-F8B5FD4F9AC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1F04-28BE-E74D-B088-DDAE0B2F5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CB3E-BCF4-4948-94E2-28EC204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0D32-69FF-1F4D-97F1-BCED8799E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61703"/>
            <a:ext cx="9144000" cy="2243168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least cost optimality to reliably simulate photosynthetic acclimation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6059" y="3806755"/>
            <a:ext cx="5299881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1735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11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58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49847D-BC90-F942-BD68-4501E75E04B2}"/>
              </a:ext>
            </a:extLst>
          </p:cNvPr>
          <p:cNvSpPr txBox="1"/>
          <p:nvPr/>
        </p:nvSpPr>
        <p:spPr>
          <a:xfrm>
            <a:off x="590005" y="4985922"/>
            <a:ext cx="94025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OTPIMAL CONDUCTANCE IS NOW INCLUDED IN MANY MODELS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e.g., Prentice et al. (2014), </a:t>
            </a:r>
            <a:r>
              <a:rPr lang="en-US" sz="2800" dirty="0" err="1">
                <a:solidFill>
                  <a:srgbClr val="FF0000"/>
                </a:solidFill>
              </a:rPr>
              <a:t>Medlyn</a:t>
            </a:r>
            <a:r>
              <a:rPr lang="en-US" sz="2800" dirty="0">
                <a:solidFill>
                  <a:srgbClr val="FF0000"/>
                </a:solidFill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93999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881-1F44-7A42-AEB4-451796E880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190647-3300-D042-B4E1-6A9D1B2FD2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C9715-D6FA-BE4A-90E6-1C546F38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01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02060"/>
                </a:solidFill>
              </a:rPr>
              <a:t>Coordination hypothesis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A007C4-A122-794C-B75C-BDF98B54C89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ABE87-59FE-F948-B175-60D0DB7804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3EEF84-E533-7942-A016-286A82F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Optimal setup = equal limitation by all factors</a:t>
            </a:r>
          </a:p>
        </p:txBody>
      </p:sp>
    </p:spTree>
    <p:extLst>
      <p:ext uri="{BB962C8B-B14F-4D97-AF65-F5344CB8AC3E}">
        <p14:creationId xmlns:p14="http://schemas.microsoft.com/office/powerpoint/2010/main" val="74899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3216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j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9051"/>
                </a:solidFill>
              </a:rPr>
              <a:t>A</a:t>
            </a:r>
            <a:r>
              <a:rPr lang="en-US" sz="7200" baseline="-25000" dirty="0">
                <a:solidFill>
                  <a:srgbClr val="009051"/>
                </a:solidFill>
              </a:rPr>
              <a:t>c</a:t>
            </a:r>
            <a:r>
              <a:rPr lang="en-US" sz="7200" dirty="0">
                <a:solidFill>
                  <a:srgbClr val="009051"/>
                </a:solidFill>
              </a:rPr>
              <a:t> = </a:t>
            </a:r>
            <a:r>
              <a:rPr lang="en-US" sz="7200" i="1" dirty="0">
                <a:solidFill>
                  <a:srgbClr val="009051"/>
                </a:solidFill>
              </a:rPr>
              <a:t>f</a:t>
            </a:r>
            <a:r>
              <a:rPr lang="en-US" sz="7200" dirty="0">
                <a:solidFill>
                  <a:srgbClr val="009051"/>
                </a:solidFill>
              </a:rPr>
              <a:t>{</a:t>
            </a:r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  <a:endParaRPr lang="en-US" sz="7200" i="1" dirty="0">
              <a:solidFill>
                <a:srgbClr val="00905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971FAA-F34F-8648-88F4-1ECC30C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06063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BA4DFA-03A2-6947-AE93-EAC9C5E3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76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B91A7-4EDB-D54C-9B82-8C001F3BE23B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2403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acclimate to environmental conditions</a:t>
            </a:r>
            <a:endParaRPr lang="en-US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EB5687-BFBD-1F47-98C8-C9E30CCEA3B9}"/>
              </a:ext>
            </a:extLst>
          </p:cNvPr>
          <p:cNvCxnSpPr>
            <a:cxnSpLocks/>
          </p:cNvCxnSpPr>
          <p:nvPr/>
        </p:nvCxnSpPr>
        <p:spPr>
          <a:xfrm>
            <a:off x="3986350" y="2039779"/>
            <a:ext cx="0" cy="3867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D38192-D1F4-6243-BDA9-267C7E7E82EB}"/>
              </a:ext>
            </a:extLst>
          </p:cNvPr>
          <p:cNvCxnSpPr>
            <a:cxnSpLocks/>
          </p:cNvCxnSpPr>
          <p:nvPr/>
        </p:nvCxnSpPr>
        <p:spPr>
          <a:xfrm>
            <a:off x="3986350" y="5906869"/>
            <a:ext cx="4112623" cy="10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A654A8-0CFD-9544-9402-080B4F391CD5}"/>
              </a:ext>
            </a:extLst>
          </p:cNvPr>
          <p:cNvGrpSpPr/>
          <p:nvPr/>
        </p:nvGrpSpPr>
        <p:grpSpPr>
          <a:xfrm>
            <a:off x="3976825" y="5917378"/>
            <a:ext cx="3805942" cy="400111"/>
            <a:chOff x="1964448" y="7325709"/>
            <a:chExt cx="3805942" cy="4001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FCCA0-DAA2-8E44-901B-1481E8EA01DA}"/>
                </a:ext>
              </a:extLst>
            </p:cNvPr>
            <p:cNvSpPr txBox="1"/>
            <p:nvPr/>
          </p:nvSpPr>
          <p:spPr>
            <a:xfrm>
              <a:off x="1964448" y="7325710"/>
              <a:ext cx="1043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Seconds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A254E-7A50-4945-A3AC-488F7263CFF7}"/>
                </a:ext>
              </a:extLst>
            </p:cNvPr>
            <p:cNvSpPr txBox="1"/>
            <p:nvPr/>
          </p:nvSpPr>
          <p:spPr>
            <a:xfrm>
              <a:off x="4155198" y="7325709"/>
              <a:ext cx="674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Days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2466D-DCAF-824E-97D8-39A9CB71422A}"/>
                </a:ext>
              </a:extLst>
            </p:cNvPr>
            <p:cNvSpPr txBox="1"/>
            <p:nvPr/>
          </p:nvSpPr>
          <p:spPr>
            <a:xfrm>
              <a:off x="5041023" y="7325710"/>
              <a:ext cx="72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Years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43BA8F-D649-D346-B617-BFD5A2D25270}"/>
                </a:ext>
              </a:extLst>
            </p:cNvPr>
            <p:cNvSpPr txBox="1"/>
            <p:nvPr/>
          </p:nvSpPr>
          <p:spPr>
            <a:xfrm>
              <a:off x="3040773" y="7325710"/>
              <a:ext cx="1045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Minutes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36BEB-52A9-6A43-BD40-31E11D48D8E8}"/>
              </a:ext>
            </a:extLst>
          </p:cNvPr>
          <p:cNvGrpSpPr/>
          <p:nvPr/>
        </p:nvGrpSpPr>
        <p:grpSpPr>
          <a:xfrm>
            <a:off x="2760637" y="1845232"/>
            <a:ext cx="1312090" cy="3765096"/>
            <a:chOff x="758859" y="2426214"/>
            <a:chExt cx="1312090" cy="37650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94399-D765-9245-869D-A924891E778E}"/>
                </a:ext>
              </a:extLst>
            </p:cNvPr>
            <p:cNvSpPr txBox="1"/>
            <p:nvPr/>
          </p:nvSpPr>
          <p:spPr>
            <a:xfrm>
              <a:off x="758859" y="2426214"/>
              <a:ext cx="1312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Population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9F9C1-6689-1540-9043-A459B022C547}"/>
                </a:ext>
              </a:extLst>
            </p:cNvPr>
            <p:cNvSpPr txBox="1"/>
            <p:nvPr/>
          </p:nvSpPr>
          <p:spPr>
            <a:xfrm>
              <a:off x="1310056" y="3334444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Plant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9BC9A-12ED-6742-AD17-FB8BC8A6A87F}"/>
                </a:ext>
              </a:extLst>
            </p:cNvPr>
            <p:cNvSpPr txBox="1"/>
            <p:nvPr/>
          </p:nvSpPr>
          <p:spPr>
            <a:xfrm>
              <a:off x="1386153" y="4529490"/>
              <a:ext cx="620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Leaf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3C44AB-4D2C-974C-BFFE-077F4F89E952}"/>
                </a:ext>
              </a:extLst>
            </p:cNvPr>
            <p:cNvSpPr txBox="1"/>
            <p:nvPr/>
          </p:nvSpPr>
          <p:spPr>
            <a:xfrm>
              <a:off x="1414904" y="5791200"/>
              <a:ext cx="567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Cell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E2753-E6A9-B640-9F66-22ACB6AAA218}"/>
              </a:ext>
            </a:extLst>
          </p:cNvPr>
          <p:cNvSpPr txBox="1"/>
          <p:nvPr/>
        </p:nvSpPr>
        <p:spPr>
          <a:xfrm>
            <a:off x="4533830" y="6180196"/>
            <a:ext cx="300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3CDB7-0A31-6D49-9B28-06B85968DF7A}"/>
              </a:ext>
            </a:extLst>
          </p:cNvPr>
          <p:cNvSpPr txBox="1"/>
          <p:nvPr/>
        </p:nvSpPr>
        <p:spPr>
          <a:xfrm>
            <a:off x="2071853" y="1908595"/>
            <a:ext cx="738664" cy="35578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b="1" dirty="0"/>
              <a:t>Level of operation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83CFE7-57FE-984E-91CD-5E0D9C2FE92B}"/>
              </a:ext>
            </a:extLst>
          </p:cNvPr>
          <p:cNvSpPr/>
          <p:nvPr/>
        </p:nvSpPr>
        <p:spPr>
          <a:xfrm>
            <a:off x="4031133" y="4027714"/>
            <a:ext cx="1860217" cy="1872789"/>
          </a:xfrm>
          <a:prstGeom prst="rect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Instantaneous response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8A19B-DD2F-194B-91E8-45D89C648512}"/>
              </a:ext>
            </a:extLst>
          </p:cNvPr>
          <p:cNvSpPr/>
          <p:nvPr/>
        </p:nvSpPr>
        <p:spPr>
          <a:xfrm>
            <a:off x="5500901" y="2867128"/>
            <a:ext cx="1552500" cy="15306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Acclimation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EEC22-F870-D843-BC08-700E5394B580}"/>
              </a:ext>
            </a:extLst>
          </p:cNvPr>
          <p:cNvSpPr txBox="1"/>
          <p:nvPr/>
        </p:nvSpPr>
        <p:spPr>
          <a:xfrm>
            <a:off x="9776980" y="6465580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Dukes (2013)</a:t>
            </a:r>
          </a:p>
        </p:txBody>
      </p:sp>
    </p:spTree>
    <p:extLst>
      <p:ext uri="{BB962C8B-B14F-4D97-AF65-F5344CB8AC3E}">
        <p14:creationId xmlns:p14="http://schemas.microsoft.com/office/powerpoint/2010/main" val="236034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30C96-59EC-494E-8A4A-1CAFAC62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5E9AE7-1E75-5144-A76A-5EB327563D1C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0707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FFD041-DAF7-CC4E-AA52-C38203F2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2392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</a:t>
            </a:r>
            <a:endParaRPr lang="en-US" sz="3600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F87108-7FDE-9645-A50D-9398ED0AF67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20A7F-0314-7C40-A7EB-6E0083D5B0D6}"/>
              </a:ext>
            </a:extLst>
          </p:cNvPr>
          <p:cNvSpPr/>
          <p:nvPr/>
        </p:nvSpPr>
        <p:spPr>
          <a:xfrm>
            <a:off x="4424082" y="5795682"/>
            <a:ext cx="954742" cy="48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(ppm)</a:t>
            </a:r>
          </a:p>
        </p:txBody>
      </p:sp>
    </p:spTree>
    <p:extLst>
      <p:ext uri="{BB962C8B-B14F-4D97-AF65-F5344CB8AC3E}">
        <p14:creationId xmlns:p14="http://schemas.microsoft.com/office/powerpoint/2010/main" val="54122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Global, optimally acclimated traits!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A168A-489C-6D48-8A55-9711CBFEFC3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7657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DD31-CAD1-8E43-B9A3-D93384BD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optimality model adds no free parameters to Farquhar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B6AD6F-526D-7D4D-8111-8BFB6FF9AA8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8DFB99-1314-B045-9883-24F0D82E318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521228-B7E0-C048-A505-33A9DB2F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8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54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2664-493E-564F-91D5-99B2C5F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3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1B40A-FAD6-1241-B79F-3F7C83870600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540556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2879352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CA7-8E49-7F41-827D-8A6608DC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declines due to warming and eCO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7F8AD-F292-5E43-A0FD-BC1A9BFC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70" y="1690688"/>
            <a:ext cx="5641054" cy="479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6C67D-A319-E547-9626-ABC6D8056FF2}"/>
              </a:ext>
            </a:extLst>
          </p:cNvPr>
          <p:cNvSpPr txBox="1"/>
          <p:nvPr/>
        </p:nvSpPr>
        <p:spPr>
          <a:xfrm>
            <a:off x="9452019" y="6488668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Keenan (in review)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0E303F-92E9-5E45-B853-47AC203A1C8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E778D5-A9FB-4B46-B5F0-87EB6ED14C1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3A5EB9-D7B5-9D44-8098-06CDA2B9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812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</p:spTree>
    <p:extLst>
      <p:ext uri="{BB962C8B-B14F-4D97-AF65-F5344CB8AC3E}">
        <p14:creationId xmlns:p14="http://schemas.microsoft.com/office/powerpoint/2010/main" val="171016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Photosynthesis increases in future 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BC23B-E3DA-FE44-B490-176DF36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4" y="1804872"/>
            <a:ext cx="4911451" cy="5053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3A94D-2FD4-AD4F-A6FE-F99B4EB27ADC}"/>
              </a:ext>
            </a:extLst>
          </p:cNvPr>
          <p:cNvSpPr txBox="1"/>
          <p:nvPr/>
        </p:nvSpPr>
        <p:spPr>
          <a:xfrm>
            <a:off x="8524687" y="2285601"/>
            <a:ext cx="34004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Net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331F-F234-F24C-A17C-7DFBA6F7EC5D}"/>
              </a:ext>
            </a:extLst>
          </p:cNvPr>
          <p:cNvSpPr txBox="1"/>
          <p:nvPr/>
        </p:nvSpPr>
        <p:spPr>
          <a:xfrm>
            <a:off x="8524686" y="5562502"/>
            <a:ext cx="24340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DDD8-61C9-834F-B584-C4E045602D58}"/>
              </a:ext>
            </a:extLst>
          </p:cNvPr>
          <p:cNvSpPr txBox="1"/>
          <p:nvPr/>
        </p:nvSpPr>
        <p:spPr>
          <a:xfrm>
            <a:off x="455087" y="2870376"/>
            <a:ext cx="2635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Base ELM shows &lt;5% change in leaf N</a:t>
            </a:r>
          </a:p>
        </p:txBody>
      </p:sp>
    </p:spTree>
    <p:extLst>
      <p:ext uri="{BB962C8B-B14F-4D97-AF65-F5344CB8AC3E}">
        <p14:creationId xmlns:p14="http://schemas.microsoft.com/office/powerpoint/2010/main" val="122996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Photosynthetic acclimation is ubiquitous and well known…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4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D63-F532-5741-BDE8-E7B4F796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 and is it real?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6A617-F324-AE44-B70C-CC512C4F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4EB7E4-3E15-8F45-80F1-85E5BD2DA69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241DD-7D69-7949-AE0E-DA9538F8F1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F2FA33-6C81-AE4A-BDF9-78E4D914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550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LSM photosynthesis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13E846-54ED-4C4C-A43C-817B3CFFCE2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26B87-1974-D14E-8F0B-C65291CE61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418F8-E33D-8C40-B6E1-8E16EB35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365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cost optimality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C2C659-6442-214A-ACB9-D668DB631E0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537051-6A64-3F42-82C5-35B11B53172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19E51-0E3E-184C-BA82-153FAC10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223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Let’s check this assumption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874AD-B073-714F-88ED-5564CAEBF3CF}"/>
              </a:ext>
            </a:extLst>
          </p:cNvPr>
          <p:cNvSpPr txBox="1"/>
          <p:nvPr/>
        </p:nvSpPr>
        <p:spPr>
          <a:xfrm>
            <a:off x="838200" y="423080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Soil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9088D-7CEA-C246-B40D-2AF6572DD627}"/>
              </a:ext>
            </a:extLst>
          </p:cNvPr>
          <p:cNvSpPr txBox="1"/>
          <p:nvPr/>
        </p:nvSpPr>
        <p:spPr>
          <a:xfrm>
            <a:off x="4283708" y="4230805"/>
            <a:ext cx="1764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Leaf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EF026-6B6B-394A-B680-45E8DC41B0C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49539" y="4646304"/>
            <a:ext cx="1834169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A16B0F-D89B-6840-BFC7-AE04371E31B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48550" y="4646304"/>
            <a:ext cx="13426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8C8197-5E82-4D47-9B11-7FE69CBC67BA}"/>
              </a:ext>
            </a:extLst>
          </p:cNvPr>
          <p:cNvSpPr/>
          <p:nvPr/>
        </p:nvSpPr>
        <p:spPr>
          <a:xfrm>
            <a:off x="365760" y="3853543"/>
            <a:ext cx="11377749" cy="1632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72FD4-1409-9B40-A79F-09E0935DF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7A0E65-B12D-0B4F-8E9A-92C82A2AD83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5628DE-856C-D242-B37A-7ED79186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85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leaf N respond to soil 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4252969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little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1772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10089565" y="6473859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882423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photosynthesis respond to soil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31801-5ADD-AA42-AAC7-E9E11A8460EA}"/>
              </a:ext>
            </a:extLst>
          </p:cNvPr>
          <p:cNvSpPr/>
          <p:nvPr/>
        </p:nvSpPr>
        <p:spPr>
          <a:xfrm>
            <a:off x="4687894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51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does not change with soil 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4280535" y="1757765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A716-727F-AC42-B2A4-74DB21C4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1" y="2342540"/>
            <a:ext cx="3885063" cy="37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3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4EAD-F620-6A4F-B529-73999EB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optimality model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E3A8-11D2-9F46-A963-6617717546C9}"/>
              </a:ext>
            </a:extLst>
          </p:cNvPr>
          <p:cNvSpPr txBox="1"/>
          <p:nvPr/>
        </p:nvSpPr>
        <p:spPr>
          <a:xfrm>
            <a:off x="7391240" y="4230805"/>
            <a:ext cx="396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74CE5-A4BE-B74D-96BF-AA6ACE71F81E}"/>
              </a:ext>
            </a:extLst>
          </p:cNvPr>
          <p:cNvSpPr txBox="1"/>
          <p:nvPr/>
        </p:nvSpPr>
        <p:spPr>
          <a:xfrm>
            <a:off x="8330953" y="2216887"/>
            <a:ext cx="20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Climate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83720-CB3A-0941-BBB2-7E721EBB99F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372520" y="3047884"/>
            <a:ext cx="0" cy="1182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4932736-EA38-F94A-A9F8-FA5E6F1B19B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B292-003C-5846-8278-5CF4A169E6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43915-F303-B54D-A958-BCFEADB5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83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414656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possibly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410447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F3E-AD19-9547-9E52-0170D9A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little effect of soils on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032D-A730-4444-9D3E-9D19A92F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75" y="1965277"/>
            <a:ext cx="5967621" cy="47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19600-304C-C440-9FA5-2740444037C1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68BE3-4BF3-5943-96F8-73C51E7F666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D3CAC-5289-394D-B91C-741CE2C0B45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BF243-1E61-E745-9269-D10320CC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3B5C89-1F39-B540-8D9D-04F814A7FBA1}"/>
              </a:ext>
            </a:extLst>
          </p:cNvPr>
          <p:cNvSpPr txBox="1"/>
          <p:nvPr/>
        </p:nvSpPr>
        <p:spPr>
          <a:xfrm>
            <a:off x="8818555" y="3129422"/>
            <a:ext cx="310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Soil increased explained variation from 64% to 68% compared to optimal response alone</a:t>
            </a:r>
          </a:p>
        </p:txBody>
      </p:sp>
    </p:spTree>
    <p:extLst>
      <p:ext uri="{BB962C8B-B14F-4D97-AF65-F5344CB8AC3E}">
        <p14:creationId xmlns:p14="http://schemas.microsoft.com/office/powerpoint/2010/main" val="1882755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3944-037D-8146-B5A6-2BC2BB22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 under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EA3C-E7AC-8645-AF3C-263F7760F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365125"/>
            <a:ext cx="4734636" cy="4670899"/>
          </a:xfrm>
        </p:spPr>
        <p:txBody>
          <a:bodyPr>
            <a:normAutofit/>
          </a:bodyPr>
          <a:lstStyle/>
          <a:p>
            <a:r>
              <a:rPr lang="en-US" dirty="0"/>
              <a:t>Photosynthetic traits change with temperature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3B1A9-3204-5841-8565-8998A18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8" y="662609"/>
            <a:ext cx="4971297" cy="5466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0DF62E-4270-6C44-83DE-84C74C6652E1}"/>
              </a:ext>
            </a:extLst>
          </p:cNvPr>
          <p:cNvSpPr txBox="1"/>
          <p:nvPr/>
        </p:nvSpPr>
        <p:spPr>
          <a:xfrm>
            <a:off x="6619164" y="4558970"/>
            <a:ext cx="3441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= -0.051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Predicted = -0.048 °C</a:t>
            </a:r>
            <a:r>
              <a:rPr lang="en-US" sz="2800" baseline="30000" dirty="0">
                <a:solidFill>
                  <a:srgbClr val="00B050"/>
                </a:solidFill>
              </a:rPr>
              <a:t>-1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20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future conditions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2745495" y="1090949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5645068" y="497477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254849" y="6488668"/>
            <a:ext cx="29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review)</a:t>
            </a:r>
          </a:p>
        </p:txBody>
      </p:sp>
    </p:spTree>
    <p:extLst>
      <p:ext uri="{BB962C8B-B14F-4D97-AF65-F5344CB8AC3E}">
        <p14:creationId xmlns:p14="http://schemas.microsoft.com/office/powerpoint/2010/main" val="440855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D1199-23D5-DB42-9EA5-45428983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7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Optimal leaf biochemical setup is determined by climate</a:t>
            </a:r>
          </a:p>
        </p:txBody>
      </p:sp>
    </p:spTree>
    <p:extLst>
      <p:ext uri="{BB962C8B-B14F-4D97-AF65-F5344CB8AC3E}">
        <p14:creationId xmlns:p14="http://schemas.microsoft.com/office/powerpoint/2010/main" val="1937389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/>
              <a:t>Plants mine for N to get the most leaves at the optimal setup</a:t>
            </a:r>
          </a:p>
        </p:txBody>
      </p:sp>
    </p:spTree>
    <p:extLst>
      <p:ext uri="{BB962C8B-B14F-4D97-AF65-F5344CB8AC3E}">
        <p14:creationId xmlns:p14="http://schemas.microsoft.com/office/powerpoint/2010/main" val="3322918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/>
              <a:t>Photosynthetic demand determines leaf N, not the other way around</a:t>
            </a:r>
          </a:p>
        </p:txBody>
      </p:sp>
    </p:spTree>
    <p:extLst>
      <p:ext uri="{BB962C8B-B14F-4D97-AF65-F5344CB8AC3E}">
        <p14:creationId xmlns:p14="http://schemas.microsoft.com/office/powerpoint/2010/main" val="3720269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9A482-D1AE-EB47-9AD0-7E2ACD91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8" y="0"/>
            <a:ext cx="883320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2D29A-9568-F540-AEAA-84A89583AF17}"/>
              </a:ext>
            </a:extLst>
          </p:cNvPr>
          <p:cNvSpPr txBox="1"/>
          <p:nvPr/>
        </p:nvSpPr>
        <p:spPr>
          <a:xfrm>
            <a:off x="9575074" y="2037806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Axes need flipped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C264-B1D4-5A4C-B89A-F9B7699629F7}"/>
              </a:ext>
            </a:extLst>
          </p:cNvPr>
          <p:cNvSpPr txBox="1"/>
          <p:nvPr/>
        </p:nvSpPr>
        <p:spPr>
          <a:xfrm>
            <a:off x="10229155" y="6488668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et al. (2009)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D4FF4-5E9D-A744-AAD7-C8987A912245}"/>
              </a:ext>
            </a:extLst>
          </p:cNvPr>
          <p:cNvSpPr/>
          <p:nvPr/>
        </p:nvSpPr>
        <p:spPr>
          <a:xfrm>
            <a:off x="2638697" y="-195943"/>
            <a:ext cx="1933303" cy="1254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7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495-0E3C-434E-B613-3838882D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FDFC5-A502-1247-BB60-FE7142DD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Optimal leaf biochemical setup is determined by climate</a:t>
            </a:r>
          </a:p>
          <a:p>
            <a:r>
              <a:rPr lang="en-US" sz="3200" dirty="0">
                <a:solidFill>
                  <a:schemeClr val="bg2"/>
                </a:solidFill>
              </a:rPr>
              <a:t>Plants mine for N to get the most leaves at the optimal setup</a:t>
            </a:r>
          </a:p>
          <a:p>
            <a:r>
              <a:rPr lang="en-US" sz="3200" dirty="0">
                <a:solidFill>
                  <a:schemeClr val="bg2"/>
                </a:solidFill>
              </a:rPr>
              <a:t>Photosynthetic demand determines leaf N, not the other way around</a:t>
            </a:r>
          </a:p>
          <a:p>
            <a:r>
              <a:rPr lang="en-US" sz="3200" dirty="0"/>
              <a:t>Soil N determines # of leaves (before canopy closure)</a:t>
            </a:r>
          </a:p>
        </p:txBody>
      </p:sp>
    </p:spTree>
    <p:extLst>
      <p:ext uri="{BB962C8B-B14F-4D97-AF65-F5344CB8AC3E}">
        <p14:creationId xmlns:p14="http://schemas.microsoft.com/office/powerpoint/2010/main" val="90846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Here’s the problem:</a:t>
            </a:r>
            <a:br>
              <a:rPr lang="en-US" dirty="0"/>
            </a:br>
            <a:r>
              <a:rPr lang="en-US" dirty="0"/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092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9827394-1D94-3E46-ACAE-C89CF671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determines # of leaves?</a:t>
            </a:r>
          </a:p>
        </p:txBody>
      </p:sp>
    </p:spTree>
    <p:extLst>
      <p:ext uri="{BB962C8B-B14F-4D97-AF65-F5344CB8AC3E}">
        <p14:creationId xmlns:p14="http://schemas.microsoft.com/office/powerpoint/2010/main" val="585607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How might this effect simulated nutrient limitation?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03"/>
          <a:stretch/>
        </p:blipFill>
        <p:spPr>
          <a:xfrm>
            <a:off x="229511" y="2542025"/>
            <a:ext cx="4355936" cy="264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4580758" y="3718550"/>
            <a:ext cx="1972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4512260" y="2866691"/>
            <a:ext cx="203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0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C5AE9-36B0-0048-8DE7-14A45C2543F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5DAD13-14EF-AF41-ACD0-1656D15C9B5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6F0CD2-5305-E44F-A23C-4C70736D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61500BE-0796-5540-A4F7-403BFC23D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058" y="2542025"/>
            <a:ext cx="2757777" cy="2837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CC09DC-7F1A-C04F-9384-6D5E0C593F64}"/>
              </a:ext>
            </a:extLst>
          </p:cNvPr>
          <p:cNvSpPr txBox="1"/>
          <p:nvPr/>
        </p:nvSpPr>
        <p:spPr>
          <a:xfrm>
            <a:off x="10015800" y="2681096"/>
            <a:ext cx="190937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Net 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7ADE1-5725-4F4B-9100-B887FB302288}"/>
              </a:ext>
            </a:extLst>
          </p:cNvPr>
          <p:cNvSpPr txBox="1"/>
          <p:nvPr/>
        </p:nvSpPr>
        <p:spPr>
          <a:xfrm>
            <a:off x="10034835" y="4458470"/>
            <a:ext cx="136672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9300"/>
                </a:solidFill>
              </a:rPr>
              <a:t>Leaf Nitrogen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522A4-B2F1-9341-A289-8BF7B897FB36}"/>
              </a:ext>
            </a:extLst>
          </p:cNvPr>
          <p:cNvSpPr txBox="1"/>
          <p:nvPr/>
        </p:nvSpPr>
        <p:spPr>
          <a:xfrm>
            <a:off x="10079075" y="6495306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07722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850117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/seminar/lmwg_2020</a:t>
            </a:r>
          </a:p>
        </p:txBody>
      </p:sp>
    </p:spTree>
    <p:extLst>
      <p:ext uri="{BB962C8B-B14F-4D97-AF65-F5344CB8AC3E}">
        <p14:creationId xmlns:p14="http://schemas.microsoft.com/office/powerpoint/2010/main" val="2082498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45D3-D2D7-144E-BD12-A00F1E6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72EA1-0BAE-4B41-B59A-46C36B0EB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6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947600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15B4E-2B02-9846-B120-4350A2A34B0D}"/>
              </a:ext>
            </a:extLst>
          </p:cNvPr>
          <p:cNvSpPr txBox="1"/>
          <p:nvPr/>
        </p:nvSpPr>
        <p:spPr>
          <a:xfrm>
            <a:off x="1529687" y="170994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36AC0-6CA6-944F-9673-7434616B0EF0}"/>
              </a:ext>
            </a:extLst>
          </p:cNvPr>
          <p:cNvSpPr txBox="1"/>
          <p:nvPr/>
        </p:nvSpPr>
        <p:spPr>
          <a:xfrm>
            <a:off x="6369924" y="170994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91% increase (P &lt; 0.05)</a:t>
            </a:r>
          </a:p>
        </p:txBody>
      </p:sp>
    </p:spTree>
    <p:extLst>
      <p:ext uri="{BB962C8B-B14F-4D97-AF65-F5344CB8AC3E}">
        <p14:creationId xmlns:p14="http://schemas.microsoft.com/office/powerpoint/2010/main" val="686797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02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29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796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9CC-CE40-0F45-848A-9E27A03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Stomatal conductance trait</a:t>
            </a:r>
            <a:br>
              <a:rPr lang="en-US" dirty="0"/>
            </a:br>
            <a:r>
              <a:rPr lang="en-US" dirty="0"/>
              <a:t>The ratio of CO</a:t>
            </a:r>
            <a:r>
              <a:rPr lang="en-US" baseline="-25000" dirty="0"/>
              <a:t>2</a:t>
            </a:r>
            <a:r>
              <a:rPr lang="en-US" dirty="0"/>
              <a:t> in the leaf to CO</a:t>
            </a:r>
            <a:r>
              <a:rPr lang="en-US" baseline="-25000" dirty="0"/>
              <a:t>2</a:t>
            </a:r>
            <a:r>
              <a:rPr lang="en-US" dirty="0"/>
              <a:t> outside of the leaf (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/C</a:t>
            </a:r>
            <a:r>
              <a:rPr lang="en-US" baseline="-25000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a</a:t>
            </a:r>
            <a:r>
              <a:rPr lang="en-US" i="1" dirty="0">
                <a:cs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EB0-FF2B-2C4B-9F1A-63B3EEA7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66709E-FFBC-F245-9AE1-C4DAC3C0317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A57398-2CF3-2E4D-A37D-FDF4628EEAD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65742F-596B-6347-8C83-76ABC9E7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477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741337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11124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1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2CDFD7-8F5F-574A-9E8A-51A2A0C1FD72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56A0-CB76-724B-A89A-065B1768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76" y="982392"/>
            <a:ext cx="5146550" cy="5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220E15-A4D9-9547-B489-92D79DDC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0DCF32-AEA1-B848-8506-DBF53428DC18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222922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6CB3F7-2581-7E4C-9E71-92BE33D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0" y="983024"/>
            <a:ext cx="514593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openness needed to satisfy Rubisco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2C418-B484-1A48-8ED2-4AC54A5016CD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76324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6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Photosynthetic acclimation </a:t>
            </a:r>
            <a:r>
              <a:rPr lang="en-US" sz="3600" dirty="0"/>
              <a:t>can be seen as the change in the instantaneous responses with longer-term exposure</a:t>
            </a:r>
            <a:endParaRPr lang="en-US" sz="3600" dirty="0">
              <a:solidFill>
                <a:srgbClr val="01189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A360EA-6FF0-7940-A971-369C5E01CE09}"/>
              </a:ext>
            </a:extLst>
          </p:cNvPr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98016D-5D51-844C-AC77-FF641EA1B502}"/>
              </a:ext>
            </a:extLst>
          </p:cNvPr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50931-D3F1-6947-AE93-E9CBA52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46C970-82D9-7F44-BC1F-876D67ACB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26248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02060"/>
                </a:solidFill>
              </a:rPr>
              <a:t>least cost 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02060"/>
                </a:solidFill>
              </a:rPr>
              <a:t>first principles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99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84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2148</Words>
  <Application>Microsoft Macintosh PowerPoint</Application>
  <PresentationFormat>Widescreen</PresentationFormat>
  <Paragraphs>279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Using least cost optimality to reliably simulate photosynthetic acclimation</vt:lpstr>
      <vt:lpstr>Plants acclimate to environmental conditions</vt:lpstr>
      <vt:lpstr>Photosynthetic acclimation is ubiquitous and well known…</vt:lpstr>
      <vt:lpstr>…and can possibly impact carbon cycling and climate</vt:lpstr>
      <vt:lpstr>Here’s the problem: No theoretical model for photosynthetic acclimation exists</vt:lpstr>
      <vt:lpstr>Lack of theory results in…</vt:lpstr>
      <vt:lpstr>Lack of theory results in…</vt:lpstr>
      <vt:lpstr>So, we developed a mechanistic model of photosynthetic acclimation   Based on least cost optimization and the first principles of plant physiological theory</vt:lpstr>
      <vt:lpstr>Least cost theory</vt:lpstr>
      <vt:lpstr>Optimal photosynthesis </vt:lpstr>
      <vt:lpstr>Optimal photosynthesis </vt:lpstr>
      <vt:lpstr>Optimal photosynthesis </vt:lpstr>
      <vt:lpstr>Optimal photosynthesis </vt:lpstr>
      <vt:lpstr>Optimal photosynthesis </vt:lpstr>
      <vt:lpstr>Biochemistry optimization: Coordination hypothesis</vt:lpstr>
      <vt:lpstr>Optimally:  electron transport-limited (Aj) = Rubisco-limited (Ac)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note: optimality model adds no free parameters to Farquhar model</vt:lpstr>
      <vt:lpstr>Let’s run a model out into the future!</vt:lpstr>
      <vt:lpstr>Photosynthesis increases in future</vt:lpstr>
      <vt:lpstr>Photosynthesis increases in future  (at lower nutrient use)</vt:lpstr>
      <vt:lpstr>Leaf N declines due to warming and eCO2</vt:lpstr>
      <vt:lpstr>Photosynthesis increases in future  (at lower nutrient use)</vt:lpstr>
      <vt:lpstr>Photosynthesis increases in future  (at lower nutrient use)</vt:lpstr>
      <vt:lpstr>What does this all mean and is it real?</vt:lpstr>
      <vt:lpstr>A typical LSM photosynthesis scheme</vt:lpstr>
      <vt:lpstr>Least cost optimality model</vt:lpstr>
      <vt:lpstr>Let’s check this assumption</vt:lpstr>
      <vt:lpstr>Does leaf N respond to soil N?</vt:lpstr>
      <vt:lpstr>Globally, N addition little impact on leaf N</vt:lpstr>
      <vt:lpstr>Does photosynthesis respond to soil N?</vt:lpstr>
      <vt:lpstr>Photosynthesis does not change with soil N</vt:lpstr>
      <vt:lpstr>How does the optimality model do?</vt:lpstr>
      <vt:lpstr>PowerPoint Presentation</vt:lpstr>
      <vt:lpstr>There is little effect of soils on Vcmax</vt:lpstr>
      <vt:lpstr>Does it work under future conditions?</vt:lpstr>
      <vt:lpstr>Photosynthetic traits change with temperature in ways expected from optimization</vt:lpstr>
      <vt:lpstr>Photosynthetic traits change with future conditions in ways expected from optimization</vt:lpstr>
      <vt:lpstr>Implications</vt:lpstr>
      <vt:lpstr>Implications</vt:lpstr>
      <vt:lpstr>Implications</vt:lpstr>
      <vt:lpstr>Implications</vt:lpstr>
      <vt:lpstr>PowerPoint Presentation</vt:lpstr>
      <vt:lpstr>Implications</vt:lpstr>
      <vt:lpstr>Soil N determines # of leaves?</vt:lpstr>
      <vt:lpstr>Next steps: How might this effect simulated nutrient limitation?</vt:lpstr>
      <vt:lpstr>PowerPoint Presentation</vt:lpstr>
      <vt:lpstr>Extra slides</vt:lpstr>
      <vt:lpstr>Leaf area, but not photosynthesis increases with N addition</vt:lpstr>
      <vt:lpstr>PowerPoint Presentation</vt:lpstr>
      <vt:lpstr>PowerPoint Presentation</vt:lpstr>
      <vt:lpstr>Optimal stomatal conductance </vt:lpstr>
      <vt:lpstr>Stomatal conductance trait The ratio of CO2 in the leaf to CO2 outside of the leaf (Ci/Ca)</vt:lpstr>
      <vt:lpstr>PowerPoint Presentation</vt:lpstr>
      <vt:lpstr>PowerPoint Presentation</vt:lpstr>
      <vt:lpstr>PowerPoint Presentation</vt:lpstr>
      <vt:lpstr>PowerPoint Presentation</vt:lpstr>
      <vt:lpstr>Photosynthetic acclimation can be seen as the change in the instantaneous responses with longer-term exposure</vt:lpstr>
      <vt:lpstr>Photosynthetic acclimation can be seen as the change in the instantaneous responses with longer-term exposure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48</cp:revision>
  <dcterms:created xsi:type="dcterms:W3CDTF">2020-02-27T20:52:03Z</dcterms:created>
  <dcterms:modified xsi:type="dcterms:W3CDTF">2020-03-03T13:18:08Z</dcterms:modified>
</cp:coreProperties>
</file>